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118CBFE7-773F-4CA3-8658-055B4137E360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5E74C-4FF8-408A-B950-7A748C4C9EA2}" v="13" dt="2020-06-24T14:53:22.396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Policarpo" userId="0e5dff4e7384924f" providerId="LiveId" clId="{1C75E74C-4FF8-408A-B950-7A748C4C9EA2}"/>
    <pc:docChg chg="modSld">
      <pc:chgData name="Sara Policarpo" userId="0e5dff4e7384924f" providerId="LiveId" clId="{1C75E74C-4FF8-408A-B950-7A748C4C9EA2}" dt="2020-06-24T14:53:22.396" v="23"/>
      <pc:docMkLst>
        <pc:docMk/>
      </pc:docMkLst>
      <pc:sldChg chg="addSp delSp modSp mod modTransition modAnim">
        <pc:chgData name="Sara Policarpo" userId="0e5dff4e7384924f" providerId="LiveId" clId="{1C75E74C-4FF8-408A-B950-7A748C4C9EA2}" dt="2020-06-24T14:53:22.396" v="23"/>
        <pc:sldMkLst>
          <pc:docMk/>
          <pc:sldMk cId="260841790" sldId="258"/>
        </pc:sldMkLst>
        <pc:spChg chg="mod">
          <ac:chgData name="Sara Policarpo" userId="0e5dff4e7384924f" providerId="LiveId" clId="{1C75E74C-4FF8-408A-B950-7A748C4C9EA2}" dt="2020-06-24T14:42:01.270" v="20" actId="20577"/>
          <ac:spMkLst>
            <pc:docMk/>
            <pc:sldMk cId="260841790" sldId="258"/>
            <ac:spMk id="24" creationId="{F9349DD9-60B0-4207-9DE1-51DBE214AE00}"/>
          </ac:spMkLst>
        </pc:spChg>
        <pc:spChg chg="mod">
          <ac:chgData name="Sara Policarpo" userId="0e5dff4e7384924f" providerId="LiveId" clId="{1C75E74C-4FF8-408A-B950-7A748C4C9EA2}" dt="2020-06-23T11:19:30.819" v="4" actId="2711"/>
          <ac:spMkLst>
            <pc:docMk/>
            <pc:sldMk cId="260841790" sldId="258"/>
            <ac:spMk id="32" creationId="{EC16921E-73FF-4F33-B46C-A8CD775CC2AF}"/>
          </ac:spMkLst>
        </pc:spChg>
        <pc:picChg chg="add del mod">
          <ac:chgData name="Sara Policarpo" userId="0e5dff4e7384924f" providerId="LiveId" clId="{1C75E74C-4FF8-408A-B950-7A748C4C9EA2}" dt="2020-06-23T11:25:43.412" v="6"/>
          <ac:picMkLst>
            <pc:docMk/>
            <pc:sldMk cId="260841790" sldId="258"/>
            <ac:picMk id="11" creationId="{69DC6033-47CC-4099-A2A4-3635065536F7}"/>
          </ac:picMkLst>
        </pc:picChg>
        <pc:picChg chg="add del mod">
          <ac:chgData name="Sara Policarpo" userId="0e5dff4e7384924f" providerId="LiveId" clId="{1C75E74C-4FF8-408A-B950-7A748C4C9EA2}" dt="2020-06-23T11:13:12.506" v="1"/>
          <ac:picMkLst>
            <pc:docMk/>
            <pc:sldMk cId="260841790" sldId="258"/>
            <ac:picMk id="11" creationId="{AF13C27F-93EB-4FDA-921A-233A1939CB81}"/>
          </ac:picMkLst>
        </pc:picChg>
        <pc:picChg chg="add del mod">
          <ac:chgData name="Sara Policarpo" userId="0e5dff4e7384924f" providerId="LiveId" clId="{1C75E74C-4FF8-408A-B950-7A748C4C9EA2}" dt="2020-06-24T14:33:03.907" v="8"/>
          <ac:picMkLst>
            <pc:docMk/>
            <pc:sldMk cId="260841790" sldId="258"/>
            <ac:picMk id="11" creationId="{C8E31D29-2F37-4B76-98BD-D64C50CC3F88}"/>
          </ac:picMkLst>
        </pc:picChg>
        <pc:picChg chg="add del mod">
          <ac:chgData name="Sara Policarpo" userId="0e5dff4e7384924f" providerId="LiveId" clId="{1C75E74C-4FF8-408A-B950-7A748C4C9EA2}" dt="2020-06-23T11:19:13.957" v="3"/>
          <ac:picMkLst>
            <pc:docMk/>
            <pc:sldMk cId="260841790" sldId="258"/>
            <ac:picMk id="23" creationId="{0F422605-4D10-49B3-9B6D-554BD03BC777}"/>
          </ac:picMkLst>
        </pc:picChg>
        <pc:picChg chg="add del mod">
          <ac:chgData name="Sara Policarpo" userId="0e5dff4e7384924f" providerId="LiveId" clId="{1C75E74C-4FF8-408A-B950-7A748C4C9EA2}" dt="2020-06-24T14:41:38.236" v="10"/>
          <ac:picMkLst>
            <pc:docMk/>
            <pc:sldMk cId="260841790" sldId="258"/>
            <ac:picMk id="23" creationId="{52608BBD-FF9A-4AE9-B4EF-CFAD3FF412A1}"/>
          </ac:picMkLst>
        </pc:picChg>
        <pc:picChg chg="add del mod">
          <ac:chgData name="Sara Policarpo" userId="0e5dff4e7384924f" providerId="LiveId" clId="{1C75E74C-4FF8-408A-B950-7A748C4C9EA2}" dt="2020-06-24T14:49:10.936" v="22"/>
          <ac:picMkLst>
            <pc:docMk/>
            <pc:sldMk cId="260841790" sldId="258"/>
            <ac:picMk id="29" creationId="{FE6A7EBE-2420-4D44-9040-CC43918F41C4}"/>
          </ac:picMkLst>
        </pc:picChg>
        <pc:picChg chg="add mod">
          <ac:chgData name="Sara Policarpo" userId="0e5dff4e7384924f" providerId="LiveId" clId="{1C75E74C-4FF8-408A-B950-7A748C4C9EA2}" dt="2020-06-24T14:53:22.396" v="23"/>
          <ac:picMkLst>
            <pc:docMk/>
            <pc:sldMk cId="260841790" sldId="258"/>
            <ac:picMk id="30" creationId="{1E39C2E7-FBF6-4D83-BB18-B7795A84F4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E34BC804-93F2-4B77-904F-63AA4D40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0573" y="11670014"/>
            <a:ext cx="6981475" cy="3591110"/>
          </a:xfrm>
          <a:prstGeom prst="rect">
            <a:avLst/>
          </a:prstGeom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id="{EC16921E-73FF-4F33-B46C-A8CD775C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5515" y="23967091"/>
            <a:ext cx="28919708" cy="3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E72240"/>
                </a:solidFill>
                <a:latin typeface="Arial" panose="020B0604020202020204" pitchFamily="34" charset="0"/>
              </a:rPr>
              <a:t>References</a:t>
            </a:r>
          </a:p>
          <a:p>
            <a:pPr algn="just" defTabSz="192088" eaLnBrk="0" hangingPunct="0"/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ea typeface="ＭＳ Ｐゴシック" charset="0"/>
                <a:cs typeface="Arial" panose="020B0604020202020204" pitchFamily="34" charset="0"/>
              </a:rPr>
              <a:t>Lonardo</a:t>
            </a:r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 A, et al. Nonalcoholic fatty liver disease: Evolving paradigms. World J </a:t>
            </a:r>
            <a:r>
              <a:rPr lang="en-US" sz="2800" dirty="0" err="1">
                <a:ea typeface="ＭＳ Ｐゴシック" charset="0"/>
                <a:cs typeface="Arial" panose="020B0604020202020204" pitchFamily="34" charset="0"/>
              </a:rPr>
              <a:t>Gastoenterol</a:t>
            </a:r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2017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Sep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28;23(36):6571-6592</a:t>
            </a:r>
            <a:endParaRPr lang="en-US" sz="2800" dirty="0">
              <a:ea typeface="ＭＳ Ｐゴシック" charset="0"/>
              <a:cs typeface="Arial" panose="020B0604020202020204" pitchFamily="34" charset="0"/>
            </a:endParaRPr>
          </a:p>
          <a:p>
            <a:pPr algn="just" defTabSz="192088" eaLnBrk="0" hangingPunct="0"/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Maurice JB, Patel A, Scott AJ, Patel K, </a:t>
            </a:r>
            <a:r>
              <a:rPr lang="en-US" sz="2800" dirty="0" err="1">
                <a:ea typeface="ＭＳ Ｐゴシック" charset="0"/>
                <a:cs typeface="Arial" panose="020B0604020202020204" pitchFamily="34" charset="0"/>
              </a:rPr>
              <a:t>Thursz</a:t>
            </a:r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 M, Lemoine M. Prevalence and risk factors of nonalcoholic fatty liver disease in HIV-</a:t>
            </a:r>
            <a:r>
              <a:rPr lang="en-US" sz="2800" dirty="0" err="1">
                <a:ea typeface="ＭＳ Ｐゴシック" charset="0"/>
                <a:cs typeface="Arial" panose="020B0604020202020204" pitchFamily="34" charset="0"/>
              </a:rPr>
              <a:t>monoinfection</a:t>
            </a:r>
            <a:r>
              <a:rPr lang="en-US" sz="2800" dirty="0">
                <a:ea typeface="ＭＳ Ｐゴシック" charset="0"/>
                <a:cs typeface="Arial" panose="020B0604020202020204" pitchFamily="34" charset="0"/>
              </a:rPr>
              <a:t>. Aids. 2017;31(11):1621–32. </a:t>
            </a:r>
          </a:p>
          <a:p>
            <a:pPr algn="just" defTabSz="192088" eaLnBrk="0" hangingPunct="0"/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3.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Vodkin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I,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Valasek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MA, Bettencourt R,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Cachay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E,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Loomba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R.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Clinical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biochemical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and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histological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differences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HIV-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associated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NAFLD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and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primary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NAFLD: A case-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control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study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Aliment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Pharmacol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Ther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. 2015;41(4):368–78. </a:t>
            </a:r>
          </a:p>
          <a:p>
            <a:pPr algn="just" defTabSz="192088" eaLnBrk="0" hangingPunct="0"/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4. Verna EC. Non-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alcoholic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fatty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liver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disease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and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non-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alcoholic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steatohepatitis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in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patients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with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HIV. Lancet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Gastroenterol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Hepatol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. 2017;2(3):211–23. </a:t>
            </a:r>
          </a:p>
          <a:p>
            <a:pPr algn="just" defTabSz="192088" eaLnBrk="0" hangingPunct="0"/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5. Angulo P, Hui JM, Marchesini G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et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al. 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NAFLD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fibrosis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score A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noninvasive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system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that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identifies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liver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fibrosis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in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patients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with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NAFLD.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Hepatology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2007;45(4):846-854</a:t>
            </a:r>
            <a:endParaRPr lang="en-US" sz="2800" dirty="0">
              <a:ea typeface="ＭＳ Ｐゴシック" charset="0"/>
              <a:cs typeface="Arial" panose="020B0604020202020204" pitchFamily="34" charset="0"/>
            </a:endParaRPr>
          </a:p>
          <a:p>
            <a:pPr algn="just" defTabSz="192088" eaLnBrk="0" hangingPunct="0"/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6. Sterling RK,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et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al.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Development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of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a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simple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noninvasive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index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to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predict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fibrosis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patients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with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HIV/HCV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co-infection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pt-PT" sz="2800" dirty="0" err="1">
                <a:ea typeface="ＭＳ Ｐゴシック" charset="0"/>
                <a:cs typeface="Arial" panose="020B0604020202020204" pitchFamily="34" charset="0"/>
              </a:rPr>
              <a:t>Hepatology</a:t>
            </a:r>
            <a:r>
              <a:rPr lang="pt-PT" sz="2800" dirty="0">
                <a:ea typeface="ＭＳ Ｐゴシック" charset="0"/>
                <a:cs typeface="Arial" panose="020B0604020202020204" pitchFamily="34" charset="0"/>
              </a:rPr>
              <a:t> 2006;43:1317-1325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3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3577B57-16C6-421B-9497-D9598E88C1C9}"/>
              </a:ext>
            </a:extLst>
          </p:cNvPr>
          <p:cNvSpPr/>
          <p:nvPr/>
        </p:nvSpPr>
        <p:spPr>
          <a:xfrm>
            <a:off x="12768945" y="23889551"/>
            <a:ext cx="29338233" cy="4554820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6586" y="4017921"/>
            <a:ext cx="10780431" cy="563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</a:rPr>
              <a:t>Background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dirty="0">
                <a:cs typeface="Arial" panose="020B0604020202020204" pitchFamily="34" charset="0"/>
              </a:rPr>
              <a:t>With the worldwide growing incidence </a:t>
            </a:r>
            <a:r>
              <a:rPr lang="en-US" sz="3800" dirty="0">
                <a:ea typeface="ＭＳ Ｐゴシック" charset="0"/>
                <a:cs typeface="Arial" panose="020B0604020202020204" pitchFamily="34" charset="0"/>
              </a:rPr>
              <a:t>of obesity, </a:t>
            </a:r>
            <a:r>
              <a:rPr lang="en-US" sz="3800" dirty="0">
                <a:cs typeface="Arial" panose="020B0604020202020204" pitchFamily="34" charset="0"/>
              </a:rPr>
              <a:t>nonalcoholic fatty liver disease (NAFLD) has been recognized as a global major health burden </a:t>
            </a:r>
            <a:r>
              <a:rPr lang="en-US" sz="3800" baseline="30000" dirty="0">
                <a:cs typeface="Arial" panose="020B0604020202020204" pitchFamily="34" charset="0"/>
              </a:rPr>
              <a:t>(</a:t>
            </a:r>
            <a:r>
              <a:rPr lang="pt-PT" sz="3800" baseline="30000" dirty="0">
                <a:cs typeface="Arial" panose="020B0604020202020204" pitchFamily="34" charset="0"/>
              </a:rPr>
              <a:t>1) </a:t>
            </a:r>
            <a:r>
              <a:rPr lang="en-US" sz="3800" dirty="0">
                <a:cs typeface="Arial" panose="020B0604020202020204" pitchFamily="34" charset="0"/>
              </a:rPr>
              <a:t>and a key point in the clinical management of PLHIV </a:t>
            </a:r>
            <a:r>
              <a:rPr lang="en-US" sz="3800" baseline="30000" dirty="0">
                <a:cs typeface="Arial" panose="020B0604020202020204" pitchFamily="34" charset="0"/>
              </a:rPr>
              <a:t>(2) </a:t>
            </a:r>
            <a:r>
              <a:rPr lang="en-US" sz="3800" dirty="0">
                <a:cs typeface="Arial" panose="020B0604020202020204" pitchFamily="34" charset="0"/>
              </a:rPr>
              <a:t>since it is currently considered as a major contributors to the burden of liver disease amongst PLHIV.</a:t>
            </a:r>
            <a:r>
              <a:rPr lang="en-US" sz="3800" baseline="30000" dirty="0">
                <a:cs typeface="Arial" panose="020B0604020202020204" pitchFamily="34" charset="0"/>
              </a:rPr>
              <a:t>(3,4)</a:t>
            </a:r>
            <a:endParaRPr lang="en-GB" sz="3800" baseline="30000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1903" y="13363439"/>
            <a:ext cx="10717090" cy="897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just" defTabSz="52557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E7224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en-US" sz="4800" dirty="0">
                <a:latin typeface="+mn-lt"/>
              </a:rPr>
              <a:t>Methods</a:t>
            </a:r>
          </a:p>
          <a:p>
            <a:endParaRPr lang="en-US" altLang="en-US" sz="32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Inclusion: </a:t>
            </a:r>
            <a:r>
              <a:rPr lang="en-GB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HIV patients without known liver disease regularly followed in a tertiary university hospital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collected clinical ([including liver biochemistry, NAFLD Fibrosis Score (NFS)</a:t>
            </a:r>
            <a:r>
              <a:rPr lang="en-US" sz="3800" b="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(5) </a:t>
            </a:r>
            <a:r>
              <a:rPr lang="en-US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 FIB4]</a:t>
            </a:r>
            <a:r>
              <a:rPr lang="en-US" sz="3800" b="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(6) </a:t>
            </a:r>
            <a:r>
              <a:rPr lang="en-US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 anthropometric data and patients performed transient hepatic elastography and abdominal ultrasound.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Exclusion: Patients with opportunistic diseases, hospital admission in the previous 3 months and on hepatotoxic drugs were excluded.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HIV-NAFLD patients were compared with non-HIV NAFLD patients from the Hepatology Outpatient Clinic.</a:t>
            </a:r>
            <a:endParaRPr lang="en-US" altLang="en-US" sz="3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94060" y="275215"/>
            <a:ext cx="20759261" cy="105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</a:rPr>
              <a:t>Is NAFLD the same disease in HIV infected patients?</a:t>
            </a:r>
            <a:endParaRPr lang="en-US" alt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10638" y="1423773"/>
            <a:ext cx="26939760" cy="16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u="sng" dirty="0">
                <a:solidFill>
                  <a:schemeClr val="bg1"/>
                </a:solidFill>
                <a:latin typeface="Arial" panose="020B0604020202020204" pitchFamily="34" charset="0"/>
              </a:rPr>
              <a:t>Sara Policarpo</a:t>
            </a:r>
            <a:r>
              <a:rPr lang="en-US" altLang="en-US" sz="23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1,2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, Mariana V. Machado</a:t>
            </a:r>
            <a:r>
              <a:rPr lang="en-US" altLang="en-US" sz="23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3,4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, Carolina Simões</a:t>
            </a:r>
            <a:r>
              <a:rPr lang="en-US" altLang="en-US" sz="23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, Ana Craciun</a:t>
            </a:r>
            <a:r>
              <a:rPr lang="en-US" altLang="en-US" sz="23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, Helena Cortez-Pinto</a:t>
            </a:r>
            <a:r>
              <a:rPr lang="en-US" altLang="en-US" sz="23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2,3,4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t-PT" sz="2300" dirty="0">
                <a:solidFill>
                  <a:schemeClr val="bg1"/>
                </a:solidFill>
                <a:latin typeface="Arial" panose="020B0604020202020204" pitchFamily="34" charset="0"/>
              </a:rPr>
              <a:t>1. CHULN - Hospital Santa Maria, Serviço de Dietética e Nutrição, Lisboa, Portugal; 2. Laboratório de Nutrição, Faculdade de Medicina, Universidade de Lisboa, Portugal</a:t>
            </a:r>
          </a:p>
          <a:p>
            <a:pPr algn="ctr">
              <a:lnSpc>
                <a:spcPct val="150000"/>
              </a:lnSpc>
            </a:pPr>
            <a:r>
              <a:rPr lang="pt-PT" sz="2300" dirty="0">
                <a:solidFill>
                  <a:schemeClr val="bg1"/>
                </a:solidFill>
                <a:latin typeface="Arial" panose="020B0604020202020204" pitchFamily="34" charset="0"/>
              </a:rPr>
              <a:t>3. CHULN – Hospital de Santa Maria, Departamento de Gastrenterologia, Lisboa, Portugal; 4. Clínica Universitária de Gastrenterologia, Faculdade de Medicina, Universidade de Lisboa, Portugal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686643"/>
            <a:ext cx="42803763" cy="1588570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38181" y="23318979"/>
            <a:ext cx="10714584" cy="5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</a:rPr>
              <a:t>Conclusions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800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NAFLD is highly frequent in compensated HIV patients, and present more frequently with advanced fibrosis as compared to non-HIV NAFLD patients, despite lower BMI and lower liver enzymes.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In fact, non-invasive scores did not seem to accurately discriminate advanced fibrosis in HIV-NAFLD patients.</a:t>
            </a:r>
            <a:endParaRPr lang="en-US" altLang="en-US" sz="3800" dirty="0">
              <a:cs typeface="Arial" panose="020B0604020202020204" pitchFamily="34" charset="0"/>
            </a:endParaRPr>
          </a:p>
        </p:txBody>
      </p:sp>
      <p:pic>
        <p:nvPicPr>
          <p:cNvPr id="13" name="Picture 2" descr="C:\Users\Mikas\Desktop\clip_image002.jpg">
            <a:extLst>
              <a:ext uri="{FF2B5EF4-FFF2-40B4-BE49-F238E27FC236}">
                <a16:creationId xmlns:a16="http://schemas.microsoft.com/office/drawing/2014/main" id="{A49FB549-8C6E-457A-9406-26D73A1B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" y="153072"/>
            <a:ext cx="8615032" cy="11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6110171-0CF8-489A-AB96-BD6EF945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1726348"/>
            <a:ext cx="2732806" cy="1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20458\Os meus documentos\Downloads\image001.png">
            <a:extLst>
              <a:ext uri="{FF2B5EF4-FFF2-40B4-BE49-F238E27FC236}">
                <a16:creationId xmlns:a16="http://schemas.microsoft.com/office/drawing/2014/main" id="{F7D9CC03-C103-4999-8D94-B1590758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6136" y="1493822"/>
            <a:ext cx="3577229" cy="1428222"/>
          </a:xfrm>
          <a:prstGeom prst="rect">
            <a:avLst/>
          </a:prstGeom>
          <a:noFill/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EFD20C33-D7A9-4126-BBEC-B223C94F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08" y="9730045"/>
            <a:ext cx="10717090" cy="275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</a:rPr>
              <a:t>Aim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Determine the prevalence of NAFLD in HIV patients and compare it with non-infected NAFLD patients.</a:t>
            </a:r>
            <a:endParaRPr lang="pt-PT" sz="3800" dirty="0"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25" dirty="0">
              <a:latin typeface="Arial" panose="020B0604020202020204" pitchFamily="34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FA5108D0-5428-4185-9ED3-9D69CCE6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3321" y="27824433"/>
            <a:ext cx="10312261" cy="7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Contact Information </a:t>
            </a:r>
            <a:r>
              <a:rPr lang="en-GB" altLang="en-US" sz="2800" dirty="0"/>
              <a:t>sarapolicarpo@medicina.ulisboa.pt</a:t>
            </a:r>
            <a:endParaRPr lang="en-US" altLang="en-US" sz="2800" dirty="0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237D60D-336D-4DAC-AE70-74B5BE8C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5515" y="3928453"/>
            <a:ext cx="11034741" cy="508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E72240"/>
                </a:solidFill>
              </a:rPr>
              <a:t>Results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800" b="1" dirty="0">
              <a:solidFill>
                <a:srgbClr val="E7224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From the 157 patients referred; 32 declined participation and 13 patients were excluded (hepatitis C infection and/or excessive alcohol intake); 75 had complete data and were included in this analysis. Although less than 20% of patients presented abnormal liver enzymes, 58.7% had NAFLD (n=44) (Table 1).</a:t>
            </a:r>
            <a:endParaRPr lang="pt-PT" sz="3800" dirty="0">
              <a:cs typeface="Arial" panose="020B0604020202020204" pitchFamily="34" charset="0"/>
            </a:endParaRPr>
          </a:p>
        </p:txBody>
      </p:sp>
      <p:graphicFrame>
        <p:nvGraphicFramePr>
          <p:cNvPr id="22" name="Table 16">
            <a:extLst>
              <a:ext uri="{FF2B5EF4-FFF2-40B4-BE49-F238E27FC236}">
                <a16:creationId xmlns:a16="http://schemas.microsoft.com/office/drawing/2014/main" id="{ACE5AF8A-34F0-49B7-9227-0F97426CB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51978"/>
              </p:ext>
            </p:extLst>
          </p:nvPr>
        </p:nvGraphicFramePr>
        <p:xfrm>
          <a:off x="24950057" y="5598320"/>
          <a:ext cx="16857914" cy="14403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92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776">
                  <a:extLst>
                    <a:ext uri="{9D8B030D-6E8A-4147-A177-3AD203B41FA5}">
                      <a16:colId xmlns:a16="http://schemas.microsoft.com/office/drawing/2014/main" val="2434545738"/>
                    </a:ext>
                  </a:extLst>
                </a:gridCol>
                <a:gridCol w="3653893">
                  <a:extLst>
                    <a:ext uri="{9D8B030D-6E8A-4147-A177-3AD203B41FA5}">
                      <a16:colId xmlns:a16="http://schemas.microsoft.com/office/drawing/2014/main" val="251860358"/>
                    </a:ext>
                  </a:extLst>
                </a:gridCol>
                <a:gridCol w="309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258">
                  <a:extLst>
                    <a:ext uri="{9D8B030D-6E8A-4147-A177-3AD203B41FA5}">
                      <a16:colId xmlns:a16="http://schemas.microsoft.com/office/drawing/2014/main" val="4032343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sz="3200" dirty="0">
                        <a:solidFill>
                          <a:srgbClr val="0055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CA" sz="3600" dirty="0">
                          <a:solidFill>
                            <a:schemeClr val="bg1"/>
                          </a:solidFill>
                        </a:rPr>
                        <a:t>HIV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CA" sz="3600" dirty="0">
                          <a:solidFill>
                            <a:schemeClr val="bg1"/>
                          </a:solidFill>
                        </a:rPr>
                        <a:t>NAFLD HIV Patients (n=44)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>
                          <a:solidFill>
                            <a:schemeClr val="bg1"/>
                          </a:solidFill>
                        </a:rPr>
                        <a:t>No-NAFLD HIV Patient (n=31)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 (yrs.)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53.4±11.6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53.5±10.2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53.2±13.2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l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Sex (%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Male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l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Comorbidities (%)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Dyslipidemia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38.7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marL="0" algn="l" defTabSz="4036710" rtl="0" eaLnBrk="1" latinLnBrk="0" hangingPunct="1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TCD4+≥500cel/mm3 (%)</a:t>
                      </a:r>
                    </a:p>
                    <a:p>
                      <a:pPr marL="0" algn="r" defTabSz="4036710" rtl="0" eaLnBrk="1" latinLnBrk="0" hangingPunct="1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86.7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90.9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(kg/m2)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26.4±4.4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27.4±4.2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25.0±4.4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295835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l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category (%)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(18.5-24.9kg/m2)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Excess weight (25-29.9kg/m2)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Obesity (&gt;30kg/m2)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47.7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45.2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45.2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143041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Waist circumference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95.2±10.9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98.1±10.1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90.5±10.4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279676"/>
                  </a:ext>
                </a:extLst>
              </a:tr>
              <a:tr h="960542">
                <a:tc>
                  <a:txBody>
                    <a:bodyPr/>
                    <a:lstStyle/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Liver Enzymes (%)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</a:t>
                      </a:r>
                    </a:p>
                    <a:p>
                      <a:pPr algn="r"/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</a:p>
                    <a:p>
                      <a:pPr algn="ctr"/>
                      <a:r>
                        <a:rPr lang="pt-PT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algn="ctr"/>
                      <a:r>
                        <a:rPr lang="pt-PT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&gt;0.05</a:t>
                      </a:r>
                    </a:p>
                    <a:p>
                      <a:pPr algn="ctr"/>
                      <a:r>
                        <a:rPr lang="pt-PT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662692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1EAAC7F-EB11-422B-80B9-9FCCA83ED632}"/>
              </a:ext>
            </a:extLst>
          </p:cNvPr>
          <p:cNvSpPr/>
          <p:nvPr/>
        </p:nvSpPr>
        <p:spPr>
          <a:xfrm>
            <a:off x="30862885" y="4895976"/>
            <a:ext cx="5232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Table 1: Patient characteristics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F9349DD9-60B0-4207-9DE1-51DBE214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3486" y="20711631"/>
            <a:ext cx="28614485" cy="29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FF0000"/>
                </a:solidFill>
              </a:rPr>
              <a:t>NAFDL HIV Patients vs. NAFDL non HIV Patients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Compared to 67 non-HIV NAFLD patients, gender and age were similar, but HIV-NAFLD patients were leaner (BMI 27.5±4.2 vs. 31.3±5.6kg/m2; p&lt;0.001) and presented lower AST levels (24±9 vs. 45±29IU/L; p&lt;0.001), ALT (30±19 vs. 63±46IU/L; p&lt;0.001) and GGT (62±35 vs. 101±75IU/L; p&lt;0.001). HIV-NAFLD patients more frequently presented advanced fibrosis compared to </a:t>
            </a:r>
            <a:r>
              <a:rPr lang="en-GB" sz="3800">
                <a:cs typeface="Arial" panose="020B0604020202020204" pitchFamily="34" charset="0"/>
              </a:rPr>
              <a:t>non-HIV NAFLD patients </a:t>
            </a:r>
            <a:r>
              <a:rPr lang="en-GB" sz="3800" dirty="0">
                <a:cs typeface="Arial" panose="020B0604020202020204" pitchFamily="34" charset="0"/>
              </a:rPr>
              <a:t>(p&lt;0.001)</a:t>
            </a:r>
            <a:endParaRPr lang="pt-PT" sz="3800" dirty="0">
              <a:cs typeface="Arial" panose="020B0604020202020204" pitchFamily="34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33155776-12F9-4FE6-90B0-96809861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5515" y="9029526"/>
            <a:ext cx="11017122" cy="26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FF0000"/>
                </a:solidFill>
              </a:rPr>
              <a:t>NAFDL HIV Patients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Only 45.5% had a score≥3 on the </a:t>
            </a:r>
            <a:r>
              <a:rPr lang="pt-PT" sz="3800" dirty="0">
                <a:cs typeface="Arial" panose="020B0604020202020204" pitchFamily="34" charset="0"/>
              </a:rPr>
              <a:t>abdominal </a:t>
            </a:r>
            <a:r>
              <a:rPr lang="en-GB" sz="3800" dirty="0">
                <a:cs typeface="Arial" panose="020B0604020202020204" pitchFamily="34" charset="0"/>
              </a:rPr>
              <a:t>ultrasound.</a:t>
            </a:r>
            <a:r>
              <a:rPr lang="pt-PT" sz="3800" dirty="0">
                <a:cs typeface="Arial" panose="020B0604020202020204" pitchFamily="34" charset="0"/>
              </a:rPr>
              <a:t>. </a:t>
            </a:r>
            <a:r>
              <a:rPr lang="en-GB" sz="3800" dirty="0">
                <a:cs typeface="Arial" panose="020B0604020202020204" pitchFamily="34" charset="0"/>
              </a:rPr>
              <a:t>Mean</a:t>
            </a:r>
            <a:r>
              <a:rPr lang="pt-PT" sz="3800" dirty="0">
                <a:cs typeface="Arial" panose="020B0604020202020204" pitchFamily="34" charset="0"/>
              </a:rPr>
              <a:t> CAP </a:t>
            </a:r>
            <a:r>
              <a:rPr lang="en-GB" sz="3800" dirty="0">
                <a:cs typeface="Arial" panose="020B0604020202020204" pitchFamily="34" charset="0"/>
              </a:rPr>
              <a:t>was</a:t>
            </a:r>
            <a:r>
              <a:rPr lang="pt-PT" sz="3800" dirty="0">
                <a:cs typeface="Arial" panose="020B0604020202020204" pitchFamily="34" charset="0"/>
              </a:rPr>
              <a:t> 281±43Kpa </a:t>
            </a:r>
            <a:r>
              <a:rPr lang="pt-PT" sz="3800" dirty="0" err="1">
                <a:cs typeface="Arial" panose="020B0604020202020204" pitchFamily="34" charset="0"/>
              </a:rPr>
              <a:t>and</a:t>
            </a:r>
            <a:r>
              <a:rPr lang="pt-PT" sz="3800" dirty="0">
                <a:cs typeface="Arial" panose="020B0604020202020204" pitchFamily="34" charset="0"/>
              </a:rPr>
              <a:t> 9.1% (n=9) </a:t>
            </a:r>
            <a:r>
              <a:rPr lang="pt-PT" sz="3800" dirty="0" err="1">
                <a:cs typeface="Arial" panose="020B0604020202020204" pitchFamily="34" charset="0"/>
              </a:rPr>
              <a:t>of</a:t>
            </a:r>
            <a:r>
              <a:rPr lang="pt-PT" sz="3800" dirty="0">
                <a:cs typeface="Arial" panose="020B0604020202020204" pitchFamily="34" charset="0"/>
              </a:rPr>
              <a:t> </a:t>
            </a:r>
            <a:r>
              <a:rPr lang="pt-PT" sz="3800" dirty="0" err="1">
                <a:cs typeface="Arial" panose="020B0604020202020204" pitchFamily="34" charset="0"/>
              </a:rPr>
              <a:t>patients</a:t>
            </a:r>
            <a:r>
              <a:rPr lang="pt-PT" sz="3800" dirty="0">
                <a:cs typeface="Arial" panose="020B0604020202020204" pitchFamily="34" charset="0"/>
              </a:rPr>
              <a:t> </a:t>
            </a:r>
            <a:r>
              <a:rPr lang="pt-PT" sz="3800" dirty="0" err="1">
                <a:cs typeface="Arial" panose="020B0604020202020204" pitchFamily="34" charset="0"/>
              </a:rPr>
              <a:t>presented</a:t>
            </a:r>
            <a:r>
              <a:rPr lang="pt-PT" sz="3800" dirty="0">
                <a:cs typeface="Arial" panose="020B0604020202020204" pitchFamily="34" charset="0"/>
              </a:rPr>
              <a:t> </a:t>
            </a:r>
            <a:r>
              <a:rPr lang="pt-PT" sz="3800" dirty="0" err="1">
                <a:cs typeface="Arial" panose="020B0604020202020204" pitchFamily="34" charset="0"/>
              </a:rPr>
              <a:t>advanced</a:t>
            </a:r>
            <a:r>
              <a:rPr lang="pt-PT" sz="3800" dirty="0">
                <a:cs typeface="Arial" panose="020B0604020202020204" pitchFamily="34" charset="0"/>
              </a:rPr>
              <a:t> </a:t>
            </a:r>
            <a:r>
              <a:rPr lang="pt-PT" sz="3800" dirty="0" err="1">
                <a:cs typeface="Arial" panose="020B0604020202020204" pitchFamily="34" charset="0"/>
              </a:rPr>
              <a:t>fibrosis</a:t>
            </a:r>
            <a:r>
              <a:rPr lang="pt-PT" sz="3800" dirty="0">
                <a:cs typeface="Arial" panose="020B0604020202020204" pitchFamily="34" charset="0"/>
              </a:rPr>
              <a:t> (Fig1).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6CB6AB-362D-4699-808F-EF2E6F6D1F98}"/>
              </a:ext>
            </a:extLst>
          </p:cNvPr>
          <p:cNvSpPr/>
          <p:nvPr/>
        </p:nvSpPr>
        <p:spPr>
          <a:xfrm>
            <a:off x="12768944" y="3811656"/>
            <a:ext cx="29338234" cy="19830229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58AB7F-5898-4099-84DD-20E7683523BD}"/>
              </a:ext>
            </a:extLst>
          </p:cNvPr>
          <p:cNvSpPr/>
          <p:nvPr/>
        </p:nvSpPr>
        <p:spPr>
          <a:xfrm>
            <a:off x="471711" y="3720216"/>
            <a:ext cx="11524635" cy="5293370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61D885E-A596-48ED-A568-8B9F89815F38}"/>
              </a:ext>
            </a:extLst>
          </p:cNvPr>
          <p:cNvSpPr/>
          <p:nvPr/>
        </p:nvSpPr>
        <p:spPr>
          <a:xfrm>
            <a:off x="493483" y="9672412"/>
            <a:ext cx="11447393" cy="2814028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3EEEF50-3B0C-45B4-A26D-85B1D16F2E29}"/>
              </a:ext>
            </a:extLst>
          </p:cNvPr>
          <p:cNvSpPr/>
          <p:nvPr/>
        </p:nvSpPr>
        <p:spPr>
          <a:xfrm>
            <a:off x="515256" y="13334930"/>
            <a:ext cx="11393018" cy="8974043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A2CCAE3-29DD-441D-B452-5F69FE8B74F2}"/>
              </a:ext>
            </a:extLst>
          </p:cNvPr>
          <p:cNvSpPr/>
          <p:nvPr/>
        </p:nvSpPr>
        <p:spPr>
          <a:xfrm>
            <a:off x="555174" y="23066591"/>
            <a:ext cx="11391454" cy="5391452"/>
          </a:xfrm>
          <a:prstGeom prst="rect">
            <a:avLst/>
          </a:prstGeom>
          <a:noFill/>
          <a:ln>
            <a:solidFill>
              <a:srgbClr val="E7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D611E67-F29D-487E-9AE1-FA84113E5650}"/>
              </a:ext>
            </a:extLst>
          </p:cNvPr>
          <p:cNvSpPr/>
          <p:nvPr/>
        </p:nvSpPr>
        <p:spPr>
          <a:xfrm>
            <a:off x="14992612" y="15135912"/>
            <a:ext cx="765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Fig 1.:  Fibrosis characteristics in HIV patients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5018DF58-5636-498A-AE16-FB1DC003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3134" y="16149915"/>
            <a:ext cx="11017122" cy="357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800" dirty="0">
                <a:cs typeface="Arial" panose="020B0604020202020204" pitchFamily="34" charset="0"/>
              </a:rPr>
              <a:t>As for non-invasive scores NFS did not show significant differences between fibrosis categories. FIB4 differed significantly between categories (p=0.01), with advanced fibrosis presenting higher score (1.6</a:t>
            </a:r>
            <a:r>
              <a:rPr lang="en-CA" sz="3800" dirty="0"/>
              <a:t>±0.6) compared with significant fibrosis (0.9±0.3)  and mild fibrosis (1.1±0.3). However mean values were below the recommend cut-off for the detection of fibrosis.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800" dirty="0">
              <a:cs typeface="Arial" panose="020B0604020202020204" pitchFamily="34" charset="0"/>
            </a:endParaRPr>
          </a:p>
        </p:txBody>
      </p:sp>
      <p:pic>
        <p:nvPicPr>
          <p:cNvPr id="35" name="Áudio 29">
            <a:hlinkClick r:id="" action="ppaction://media"/>
            <a:extLst>
              <a:ext uri="{FF2B5EF4-FFF2-40B4-BE49-F238E27FC236}">
                <a16:creationId xmlns:a16="http://schemas.microsoft.com/office/drawing/2014/main" id="{14441EE6-5158-4ECA-ABD0-27757BAF4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65126" y="757748"/>
            <a:ext cx="3085505" cy="30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44"/>
    </mc:Choice>
    <mc:Fallback xmlns="">
      <p:transition spd="slow" advTm="234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945</Words>
  <Application>Microsoft Office PowerPoint</Application>
  <PresentationFormat>Benutzerdefiniert</PresentationFormat>
  <Paragraphs>145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33</cp:revision>
  <dcterms:created xsi:type="dcterms:W3CDTF">2016-06-23T11:49:10Z</dcterms:created>
  <dcterms:modified xsi:type="dcterms:W3CDTF">2020-07-02T12:59:12Z</dcterms:modified>
</cp:coreProperties>
</file>